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2" r:id="rId2"/>
    <p:sldId id="258" r:id="rId3"/>
    <p:sldId id="271" r:id="rId4"/>
    <p:sldId id="307" r:id="rId5"/>
    <p:sldId id="259" r:id="rId6"/>
    <p:sldId id="308" r:id="rId7"/>
    <p:sldId id="261" r:id="rId8"/>
    <p:sldId id="262" r:id="rId9"/>
    <p:sldId id="313" r:id="rId10"/>
    <p:sldId id="270" r:id="rId11"/>
    <p:sldId id="273" r:id="rId12"/>
    <p:sldId id="284" r:id="rId13"/>
    <p:sldId id="286" r:id="rId14"/>
    <p:sldId id="287" r:id="rId15"/>
    <p:sldId id="316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77487" autoAdjust="0"/>
  </p:normalViewPr>
  <p:slideViewPr>
    <p:cSldViewPr snapToGrid="0">
      <p:cViewPr varScale="1">
        <p:scale>
          <a:sx n="53" d="100"/>
          <a:sy n="53" d="100"/>
        </p:scale>
        <p:origin x="1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4CA17-02E4-4A26-B981-4F73CA1D1E29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D562C-78D0-47FF-A50D-FF93D3264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9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BBDA7B-F640-41C2-B382-769E09A5E884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94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06756C-F697-4E4F-A11D-43E8FB74194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63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06756C-F697-4E4F-A11D-43E8FB74194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510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example </a:t>
            </a:r>
            <a:r>
              <a:rPr lang="en-US" dirty="0" err="1" smtClean="0"/>
              <a:t>storymap</a:t>
            </a:r>
            <a:r>
              <a:rPr lang="en-US" smtClean="0"/>
              <a:t>: https://www.arcgis.com/apps/Cascade/index.html?appid=7e0f3366579443ab9ad6c5b0156dea7b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D562C-78D0-47FF-A50D-FF93D32646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DC742-EE79-4CC4-B364-379BDAE27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54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7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1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0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9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D994-686D-43B0-8855-8BC64F8DE10A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9AB1-B86F-4798-A402-75ADCE44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1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leamviz.org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leamviz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leamviz.org/2009/09/us-winter-projections-mitigation-effect-of-antiviral-treatment/" TargetMode="External"/><Relationship Id="rId4" Type="http://schemas.openxmlformats.org/officeDocument/2006/relationships/hyperlink" Target="http://www.gleamviz.org/2009/09/us-early-outbreak-real-vs-simulated-geographic-patter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lus.math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8624" y="1223697"/>
            <a:ext cx="7772400" cy="82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/>
              <a:t>Susceptible, Infected, Recovered:</a:t>
            </a:r>
          </a:p>
          <a:p>
            <a:r>
              <a:rPr lang="en-US" altLang="en-US" sz="4000" dirty="0" smtClean="0"/>
              <a:t> the SIR Model of an Epidemic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98324" y="2461196"/>
            <a:ext cx="7633231" cy="3707379"/>
            <a:chOff x="498324" y="2461196"/>
            <a:chExt cx="7633231" cy="3707379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4990152" y="3610035"/>
              <a:ext cx="1547782" cy="2004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214861" y="3594715"/>
              <a:ext cx="1352631" cy="153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613540" y="3115568"/>
              <a:ext cx="1251284" cy="10099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08085" y="3169967"/>
              <a:ext cx="1251284" cy="10099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3631" y="3115568"/>
              <a:ext cx="1251284" cy="10099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63649" y="3343557"/>
              <a:ext cx="9051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</a:rPr>
                <a:t>S</a:t>
              </a:r>
              <a:endParaRPr lang="en-US" sz="3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62861" y="3343557"/>
              <a:ext cx="9051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B050"/>
                  </a:solidFill>
                </a:rPr>
                <a:t>I</a:t>
              </a:r>
              <a:endParaRPr lang="en-US" sz="30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29208" y="3355316"/>
              <a:ext cx="9051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</a:rPr>
                <a:t>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0322" y="5008757"/>
              <a:ext cx="1355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I*</a:t>
              </a:r>
              <a:r>
                <a:rPr lang="en-US" sz="3600" b="1" dirty="0"/>
                <a:t>β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73342" y="4944728"/>
              <a:ext cx="1355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γ</a:t>
              </a:r>
            </a:p>
          </p:txBody>
        </p:sp>
        <p:sp>
          <p:nvSpPr>
            <p:cNvPr id="3" name="Curved Up Arrow 2"/>
            <p:cNvSpPr/>
            <p:nvPr/>
          </p:nvSpPr>
          <p:spPr>
            <a:xfrm>
              <a:off x="1921166" y="4235116"/>
              <a:ext cx="757990" cy="385010"/>
            </a:xfrm>
            <a:prstGeom prst="curved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urved Up Arrow 13"/>
            <p:cNvSpPr/>
            <p:nvPr/>
          </p:nvSpPr>
          <p:spPr>
            <a:xfrm flipH="1">
              <a:off x="2882535" y="4235116"/>
              <a:ext cx="731005" cy="352930"/>
            </a:xfrm>
            <a:prstGeom prst="curved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333102" y="3347118"/>
              <a:ext cx="963554" cy="5775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Get sick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149950" y="3331798"/>
              <a:ext cx="1159602" cy="5775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Get better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2730382" y="4427621"/>
              <a:ext cx="152153" cy="517107"/>
            </a:xfrm>
            <a:prstGeom prst="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4888955" y="4219068"/>
              <a:ext cx="757990" cy="385010"/>
            </a:xfrm>
            <a:prstGeom prst="curved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 flipH="1">
              <a:off x="5850324" y="4219068"/>
              <a:ext cx="731005" cy="352930"/>
            </a:xfrm>
            <a:prstGeom prst="curved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>
              <a:off x="5698171" y="4411573"/>
              <a:ext cx="152153" cy="517107"/>
            </a:xfrm>
            <a:prstGeom prst="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168813" y="5591059"/>
              <a:ext cx="1527375" cy="577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Infection rate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010559" y="5591059"/>
              <a:ext cx="1527375" cy="577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Recovery rate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8324" y="2461196"/>
              <a:ext cx="2110741" cy="577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susceptibles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433920" y="2490458"/>
              <a:ext cx="1527375" cy="577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infecteds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335899" y="2498817"/>
              <a:ext cx="1795656" cy="577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recovereds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8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Enhancing the SIR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102" y="1901353"/>
            <a:ext cx="7992248" cy="419258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Can consider additional populations of disease vectors (e.g. fleas, rats).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 eaLnBrk="1" hangingPunct="1"/>
            <a:r>
              <a:rPr lang="en-US" altLang="en-US" sz="2000" dirty="0" smtClean="0"/>
              <a:t>Can consider an </a:t>
            </a:r>
            <a:r>
              <a:rPr lang="en-US" altLang="en-US" sz="2000" i="1" dirty="0" smtClean="0"/>
              <a:t>exposed</a:t>
            </a:r>
            <a:r>
              <a:rPr lang="en-US" altLang="en-US" sz="2000" dirty="0" smtClean="0"/>
              <a:t> (but not yet infected) class, the SEIR model.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800" dirty="0" smtClean="0"/>
              <a:t>  </a:t>
            </a:r>
          </a:p>
          <a:p>
            <a:pPr eaLnBrk="1" hangingPunct="1"/>
            <a:r>
              <a:rPr lang="en-US" altLang="en-US" sz="2000" dirty="0" smtClean="0"/>
              <a:t>SIRS, SIS, and double (gendered) models are sometimes used for sexually transmitted diseases.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800" dirty="0" smtClean="0"/>
              <a:t>  </a:t>
            </a:r>
          </a:p>
          <a:p>
            <a:pPr eaLnBrk="1" hangingPunct="1"/>
            <a:r>
              <a:rPr lang="en-US" altLang="en-US" sz="2000" dirty="0" smtClean="0"/>
              <a:t>Can consider biased mixing, age differences, multiple types of transmission, geographic spread, etc.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800" dirty="0" smtClean="0"/>
              <a:t>  </a:t>
            </a:r>
          </a:p>
          <a:p>
            <a:pPr eaLnBrk="1" hangingPunct="1"/>
            <a:r>
              <a:rPr lang="en-US" altLang="en-US" sz="2000" dirty="0" smtClean="0"/>
              <a:t>Enhancements often require more compartments.</a:t>
            </a:r>
          </a:p>
          <a:p>
            <a:pPr eaLnBrk="1" hangingPunct="1"/>
            <a:endParaRPr lang="en-US" alt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309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019800" cy="685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Norovirus, Fall 2017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98525" y="1641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93725" y="3546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86" t="12729" r="42075" b="5024"/>
          <a:stretch/>
        </p:blipFill>
        <p:spPr>
          <a:xfrm>
            <a:off x="334026" y="1331527"/>
            <a:ext cx="8538125" cy="48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The effect of the airline transportation network</a:t>
            </a:r>
          </a:p>
        </p:txBody>
      </p:sp>
      <p:pic>
        <p:nvPicPr>
          <p:cNvPr id="14339" name="Picture 3" descr="Vespignan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4375"/>
            <a:ext cx="89154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6575425"/>
            <a:ext cx="87836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Colizza et al. (2007) PLoS Medicine 4, 0095 </a:t>
            </a:r>
          </a:p>
        </p:txBody>
      </p:sp>
      <p:pic>
        <p:nvPicPr>
          <p:cNvPr id="14341" name="Picture 5" descr="u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1242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429000" y="914400"/>
            <a:ext cx="5715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Main modeling features (SARS, H1N1, etc.):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 SIR model with empirical population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and airline traffic/network data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 homogeneous mixing within cites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 network connections and stochastic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transport between cities</a:t>
            </a:r>
            <a:endParaRPr lang="en-US" altLang="en-US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06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smtClean="0"/>
              <a:t>H1N1 Flu</a:t>
            </a:r>
            <a:br>
              <a:rPr lang="en-US" altLang="en-US" sz="3600" smtClean="0"/>
            </a:br>
            <a:r>
              <a:rPr lang="en-US" altLang="en-US" smtClean="0">
                <a:hlinkClick r:id="rId2"/>
              </a:rPr>
              <a:t>http://www.gleamviz.org/</a:t>
            </a:r>
            <a:endParaRPr lang="en-US" altLang="en-US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81875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54102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Mobility networks in Europe (</a:t>
            </a:r>
            <a:r>
              <a:rPr lang="en-US" altLang="en-US" b="1" i="1"/>
              <a:t>network-coupled SIR model</a:t>
            </a:r>
            <a:r>
              <a:rPr lang="en-US" altLang="en-US"/>
              <a:t>): </a:t>
            </a:r>
          </a:p>
          <a:p>
            <a:pPr eaLnBrk="1" hangingPunct="1"/>
            <a:r>
              <a:rPr lang="en-US" altLang="en-US"/>
              <a:t>Left: airport network;                  Right: commuting network. </a:t>
            </a:r>
          </a:p>
        </p:txBody>
      </p:sp>
    </p:spTree>
    <p:extLst>
      <p:ext uri="{BB962C8B-B14F-4D97-AF65-F5344CB8AC3E}">
        <p14:creationId xmlns:p14="http://schemas.microsoft.com/office/powerpoint/2010/main" val="11595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smtClean="0"/>
              <a:t>H1N1 Flu</a:t>
            </a:r>
            <a:br>
              <a:rPr lang="en-US" altLang="en-US" sz="3600" smtClean="0"/>
            </a:br>
            <a:r>
              <a:rPr lang="en-US" altLang="en-US" smtClean="0">
                <a:hlinkClick r:id="rId2"/>
              </a:rPr>
              <a:t>http://www.gleamviz.org/</a:t>
            </a:r>
            <a:endParaRPr lang="en-US" altLang="en-US" smtClean="0"/>
          </a:p>
        </p:txBody>
      </p:sp>
      <p:pic>
        <p:nvPicPr>
          <p:cNvPr id="17411" name="Picture 3" descr="comparison-early-proj-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868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7000" y="5638800"/>
            <a:ext cx="9093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hlinkClick r:id="rId4"/>
              </a:rPr>
              <a:t>http://www.gleamviz.org/2009/09/us-early-outbreak-real-vs-simulated-geographic-pattern/</a:t>
            </a:r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>
                <a:hlinkClick r:id="rId5"/>
              </a:rPr>
              <a:t>http://www.gleamviz.org/2009/09/us-winter-projections-mitigation-effect-of-antiviral-treatment/</a:t>
            </a:r>
            <a:r>
              <a:rPr lang="en-US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8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73" y="1530061"/>
            <a:ext cx="8802254" cy="49261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Work with Stamps Flu Data</a:t>
            </a:r>
          </a:p>
          <a:p>
            <a:pPr lvl="1"/>
            <a:r>
              <a:rPr lang="en-US" dirty="0"/>
              <a:t>Examine the data going into the model</a:t>
            </a:r>
          </a:p>
          <a:p>
            <a:pPr lvl="2"/>
            <a:r>
              <a:rPr lang="en-US" i="1" dirty="0"/>
              <a:t>Think: What can it capture? What’s it leaving out?</a:t>
            </a:r>
          </a:p>
          <a:p>
            <a:pPr lvl="1"/>
            <a:r>
              <a:rPr lang="en-US" dirty="0"/>
              <a:t>Run statistical models in R</a:t>
            </a:r>
          </a:p>
          <a:p>
            <a:pPr lvl="2"/>
            <a:r>
              <a:rPr lang="en-US" dirty="0"/>
              <a:t>Get practice thinking about what each of your variables means biologically, and what you can (and cannot say) using them</a:t>
            </a:r>
          </a:p>
          <a:p>
            <a:pPr lvl="2"/>
            <a:r>
              <a:rPr lang="en-US" dirty="0"/>
              <a:t>Start basic coding of stats and graphs from which to draw conclusions of biological relevance </a:t>
            </a:r>
          </a:p>
          <a:p>
            <a:pPr lvl="2"/>
            <a:r>
              <a:rPr lang="en-US" i="1" dirty="0"/>
              <a:t>Think: What variables am I using, and why? Do my graphs tell the same story as my stats? What do I get by using both</a:t>
            </a:r>
            <a:r>
              <a:rPr lang="en-US" i="1" dirty="0" smtClean="0"/>
              <a:t>?</a:t>
            </a:r>
            <a:endParaRPr lang="en-US" dirty="0" smtClean="0"/>
          </a:p>
          <a:p>
            <a:r>
              <a:rPr lang="en-US" dirty="0" smtClean="0"/>
              <a:t>Work with Stamps Norovirus Data</a:t>
            </a:r>
          </a:p>
          <a:p>
            <a:pPr lvl="1"/>
            <a:r>
              <a:rPr lang="en-US" dirty="0" smtClean="0"/>
              <a:t>Examine the data going into the model</a:t>
            </a:r>
          </a:p>
          <a:p>
            <a:pPr lvl="2"/>
            <a:r>
              <a:rPr lang="en-US" i="1" dirty="0" smtClean="0"/>
              <a:t>Again, Think: What can it capture? What’s it leaving out?</a:t>
            </a:r>
          </a:p>
          <a:p>
            <a:pPr lvl="1"/>
            <a:r>
              <a:rPr lang="en-US" dirty="0" smtClean="0"/>
              <a:t>Run Spatial Analysis </a:t>
            </a:r>
          </a:p>
          <a:p>
            <a:pPr lvl="2"/>
            <a:r>
              <a:rPr lang="en-US" dirty="0" smtClean="0"/>
              <a:t>Get practice using spatial tools, and think about how this information can inform SIR models </a:t>
            </a:r>
          </a:p>
          <a:p>
            <a:pPr lvl="2"/>
            <a:r>
              <a:rPr lang="en-US" dirty="0" smtClean="0"/>
              <a:t>Practice cleaning up data for more complex analysis, and argue for proposed health interventions based on your evidence (data and models)</a:t>
            </a:r>
            <a:endParaRPr lang="en-US" dirty="0"/>
          </a:p>
          <a:p>
            <a:pPr lvl="2"/>
            <a:r>
              <a:rPr lang="en-US" i="1" dirty="0"/>
              <a:t>Think: </a:t>
            </a:r>
            <a:r>
              <a:rPr lang="en-US" i="1" dirty="0" smtClean="0"/>
              <a:t>What data is most important here? How does the prognosis improve, based on my models, if I were to change a certain parameter through a specific intervention?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754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421187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J. D. Murray, </a:t>
            </a:r>
            <a:r>
              <a:rPr lang="en-US" altLang="en-US" sz="2400" i="1" smtClean="0"/>
              <a:t>Mathematical Biology</a:t>
            </a:r>
            <a:r>
              <a:rPr lang="en-US" altLang="en-US" sz="2400" smtClean="0"/>
              <a:t>, Springer-Verlag, 1989.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800" smtClean="0"/>
              <a:t>  </a:t>
            </a:r>
          </a:p>
          <a:p>
            <a:pPr eaLnBrk="1" hangingPunct="1"/>
            <a:r>
              <a:rPr lang="en-US" altLang="en-US" sz="2400" smtClean="0"/>
              <a:t>O. Diekmann &amp; A. P. Heesterbeek, </a:t>
            </a:r>
            <a:r>
              <a:rPr lang="en-US" altLang="en-US" sz="2400" i="1" smtClean="0"/>
              <a:t>Mathematical Epidemiology of Infectious Diseases</a:t>
            </a:r>
            <a:r>
              <a:rPr lang="en-US" altLang="en-US" sz="2400" smtClean="0"/>
              <a:t>, Wiley, 2000.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800" smtClean="0"/>
              <a:t>  </a:t>
            </a:r>
          </a:p>
          <a:p>
            <a:pPr eaLnBrk="1" hangingPunct="1"/>
            <a:r>
              <a:rPr lang="en-US" altLang="en-US" sz="2400" smtClean="0"/>
              <a:t>Matt Keeling, </a:t>
            </a:r>
            <a:r>
              <a:rPr lang="en-US" altLang="en-US" sz="2400" i="1" smtClean="0"/>
              <a:t>The Mathematics of Diseases</a:t>
            </a:r>
            <a:r>
              <a:rPr lang="en-US" altLang="en-US" sz="2400" smtClean="0"/>
              <a:t>, </a:t>
            </a:r>
            <a:r>
              <a:rPr lang="en-US" altLang="en-US" sz="2400" smtClean="0">
                <a:hlinkClick r:id="rId2"/>
              </a:rPr>
              <a:t>http://plus.maths.org</a:t>
            </a:r>
            <a:r>
              <a:rPr lang="en-US" altLang="en-US" sz="2400" smtClean="0"/>
              <a:t>, 2004.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800" smtClean="0"/>
              <a:t>  </a:t>
            </a:r>
          </a:p>
          <a:p>
            <a:pPr eaLnBrk="1" hangingPunct="1"/>
            <a:r>
              <a:rPr lang="en-US" altLang="en-US" sz="2400" smtClean="0"/>
              <a:t>Allyn Jackson, Modeling the Aids Epidemic, </a:t>
            </a:r>
            <a:r>
              <a:rPr lang="en-US" altLang="en-US" sz="2400" i="1" smtClean="0"/>
              <a:t>Notices of the American Mathematical Society</a:t>
            </a:r>
            <a:r>
              <a:rPr lang="en-US" altLang="en-US" sz="2400" smtClean="0"/>
              <a:t>, 36:981-983, 1989.</a:t>
            </a:r>
          </a:p>
        </p:txBody>
      </p:sp>
    </p:spTree>
    <p:extLst>
      <p:ext uri="{BB962C8B-B14F-4D97-AF65-F5344CB8AC3E}">
        <p14:creationId xmlns:p14="http://schemas.microsoft.com/office/powerpoint/2010/main" val="33557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Mathematical Model?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032" y="1827213"/>
            <a:ext cx="8197593" cy="4649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a mathematical description of the real-world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focuses on specific quantitative features of the scenario, ignores others (simplification)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involves hypotheses that can be tested against real data</a:t>
            </a:r>
          </a:p>
        </p:txBody>
      </p:sp>
    </p:spTree>
    <p:extLst>
      <p:ext uri="{BB962C8B-B14F-4D97-AF65-F5344CB8AC3E}">
        <p14:creationId xmlns:p14="http://schemas.microsoft.com/office/powerpoint/2010/main" val="40738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Study Epidemic Models?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To supplement statistical extrapolation.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To learn more about the qualitative dynamics of a disease.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To test hypotheses about, for example, prevention strategies, disease transmission, significant characteristics, etc.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27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SIR models?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Infectious diseases kill millions of people world-wide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Malaria, TB, HIV/AIDS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New diseases emerge suddenly and spread quickly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SARS, West Nile Virus, HIV, Avian Influenza…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Effective and fast control measures are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Models allow you to predict (estimate) when you don’t KNOW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are the costs and benefits of different control strategies?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When should there be quarantines?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Who should receive vaccinations?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When should wildlife or domestic animals be killed?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Which human populations are most vulnerable?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How many people are likely to be infected? To get sick? To die?</a:t>
            </a:r>
          </a:p>
        </p:txBody>
      </p:sp>
    </p:spTree>
    <p:extLst>
      <p:ext uri="{BB962C8B-B14F-4D97-AF65-F5344CB8AC3E}">
        <p14:creationId xmlns:p14="http://schemas.microsoft.com/office/powerpoint/2010/main" val="25759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SIR Epidemic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726" y="4955244"/>
            <a:ext cx="8821366" cy="174884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 eaLnBrk="1" hangingPunct="1"/>
            <a:r>
              <a:rPr lang="en-US" altLang="en-US" sz="2400" i="1" dirty="0" smtClean="0">
                <a:solidFill>
                  <a:srgbClr val="FF0000"/>
                </a:solidFill>
              </a:rPr>
              <a:t>S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= fraction of </a:t>
            </a:r>
            <a:r>
              <a:rPr lang="en-US" altLang="en-US" sz="2400" i="1" dirty="0" err="1" smtClean="0"/>
              <a:t>susceptibles</a:t>
            </a:r>
            <a:r>
              <a:rPr lang="en-US" altLang="en-US" sz="2400" dirty="0" smtClean="0"/>
              <a:t> in a population</a:t>
            </a:r>
          </a:p>
          <a:p>
            <a:pPr eaLnBrk="1" hangingPunct="1"/>
            <a:r>
              <a:rPr lang="en-US" altLang="en-US" sz="2400" i="1" dirty="0" smtClean="0">
                <a:solidFill>
                  <a:srgbClr val="00B050"/>
                </a:solidFill>
              </a:rPr>
              <a:t>I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= fraction of </a:t>
            </a:r>
            <a:r>
              <a:rPr lang="en-US" altLang="en-US" sz="2400" i="1" dirty="0" err="1" smtClean="0"/>
              <a:t>infecteds</a:t>
            </a:r>
            <a:r>
              <a:rPr lang="en-US" altLang="en-US" sz="2400" dirty="0" smtClean="0"/>
              <a:t> in a population</a:t>
            </a:r>
          </a:p>
          <a:p>
            <a:pPr eaLnBrk="1" hangingPunct="1"/>
            <a:r>
              <a:rPr lang="en-US" altLang="en-US" sz="2400" i="1" dirty="0" smtClean="0">
                <a:solidFill>
                  <a:srgbClr val="00B0F0"/>
                </a:solidFill>
              </a:rPr>
              <a:t>R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= fraction of </a:t>
            </a:r>
            <a:r>
              <a:rPr lang="en-US" altLang="en-US" sz="2400" i="1" dirty="0" err="1" smtClean="0"/>
              <a:t>recovereds</a:t>
            </a:r>
            <a:r>
              <a:rPr lang="en-US" altLang="en-US" sz="2400" dirty="0" smtClean="0"/>
              <a:t> in a population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i="1" dirty="0" smtClean="0"/>
              <a:t>S</a:t>
            </a:r>
            <a:r>
              <a:rPr lang="en-US" altLang="en-US" sz="2400" dirty="0" smtClean="0"/>
              <a:t> + </a:t>
            </a:r>
            <a:r>
              <a:rPr lang="en-US" altLang="en-US" sz="2400" i="1" dirty="0" smtClean="0"/>
              <a:t>I</a:t>
            </a:r>
            <a:r>
              <a:rPr lang="en-US" altLang="en-US" sz="2400" dirty="0" smtClean="0"/>
              <a:t> + </a:t>
            </a:r>
            <a:r>
              <a:rPr lang="en-US" altLang="en-US" sz="2400" i="1" dirty="0" smtClean="0"/>
              <a:t>R</a:t>
            </a:r>
            <a:r>
              <a:rPr lang="en-US" altLang="en-US" sz="2400" dirty="0" smtClean="0"/>
              <a:t> = 1</a:t>
            </a:r>
          </a:p>
        </p:txBody>
      </p:sp>
      <p:pic>
        <p:nvPicPr>
          <p:cNvPr id="1026" name="Picture 2" descr="https://upload.wikimedia.org/wikipedia/commons/a/ac/SIR_trajec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18" y="1294070"/>
            <a:ext cx="6868682" cy="3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726" y="1690689"/>
            <a:ext cx="21295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Consider a disease spread by contact with infected individuals.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Individuals recover from the disease and gain further immunity from it.</a:t>
            </a:r>
          </a:p>
        </p:txBody>
      </p:sp>
    </p:spTree>
    <p:extLst>
      <p:ext uri="{BB962C8B-B14F-4D97-AF65-F5344CB8AC3E}">
        <p14:creationId xmlns:p14="http://schemas.microsoft.com/office/powerpoint/2010/main" val="38997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SIR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19046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rgbClr val="211D1E"/>
                </a:solidFill>
                <a:latin typeface="Times" panose="02020603050405020304" pitchFamily="18" charset="0"/>
              </a:rPr>
              <a:t>Susceptibles</a:t>
            </a:r>
            <a:r>
              <a:rPr lang="en-US" altLang="en-US" sz="2000" b="1" dirty="0" smtClean="0">
                <a:solidFill>
                  <a:srgbClr val="211D1E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000" b="1" i="1" dirty="0" smtClean="0">
                <a:solidFill>
                  <a:srgbClr val="211D1E"/>
                </a:solidFill>
                <a:latin typeface="Times" panose="02020603050405020304" pitchFamily="18" charset="0"/>
              </a:rPr>
              <a:t>S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) have no immunity from the disease.</a:t>
            </a:r>
          </a:p>
          <a:p>
            <a:pPr eaLnBrk="1" hangingPunct="1"/>
            <a:r>
              <a:rPr lang="en-US" altLang="en-US" sz="2000" b="1" dirty="0" err="1" smtClean="0">
                <a:solidFill>
                  <a:srgbClr val="211D1E"/>
                </a:solidFill>
                <a:latin typeface="Times" panose="02020603050405020304" pitchFamily="18" charset="0"/>
              </a:rPr>
              <a:t>Infecteds</a:t>
            </a:r>
            <a:r>
              <a:rPr lang="en-US" altLang="en-US" sz="2000" b="1" dirty="0" smtClean="0">
                <a:solidFill>
                  <a:srgbClr val="211D1E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000" b="1" i="1" dirty="0" smtClean="0">
                <a:solidFill>
                  <a:srgbClr val="211D1E"/>
                </a:solidFill>
                <a:latin typeface="Times" panose="02020603050405020304" pitchFamily="18" charset="0"/>
              </a:rPr>
              <a:t>I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) have the disease and can spread it to others.</a:t>
            </a:r>
          </a:p>
          <a:p>
            <a:pPr eaLnBrk="1" hangingPunct="1"/>
            <a:r>
              <a:rPr lang="en-US" altLang="en-US" sz="2000" b="1" dirty="0" err="1" smtClean="0">
                <a:solidFill>
                  <a:srgbClr val="211D1E"/>
                </a:solidFill>
                <a:latin typeface="Times" panose="02020603050405020304" pitchFamily="18" charset="0"/>
              </a:rPr>
              <a:t>Recovereds</a:t>
            </a:r>
            <a:r>
              <a:rPr lang="en-US" altLang="en-US" sz="2000" b="1" dirty="0" smtClean="0">
                <a:solidFill>
                  <a:srgbClr val="211D1E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000" b="1" i="1" dirty="0" smtClean="0">
                <a:solidFill>
                  <a:srgbClr val="211D1E"/>
                </a:solidFill>
                <a:latin typeface="Times" panose="02020603050405020304" pitchFamily="18" charset="0"/>
              </a:rPr>
              <a:t>R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) have recovered from the disease and are immune to further </a:t>
            </a:r>
            <a:r>
              <a:rPr lang="en-US" altLang="en-US" sz="2000" dirty="0" smtClean="0">
                <a:latin typeface="Times" panose="02020603050405020304" pitchFamily="18" charset="0"/>
              </a:rPr>
              <a:t>infection.</a:t>
            </a:r>
            <a:r>
              <a:rPr lang="en-US" altLang="en-US" dirty="0" smtClean="0">
                <a:latin typeface="Times" panose="02020603050405020304" pitchFamily="18" charset="0"/>
              </a:rPr>
              <a:t> </a:t>
            </a:r>
          </a:p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99814" y="6311899"/>
            <a:ext cx="3944186" cy="54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err="1" smtClean="0"/>
              <a:t>Kermack</a:t>
            </a:r>
            <a:r>
              <a:rPr lang="en-US" altLang="en-US" sz="2400" dirty="0" smtClean="0"/>
              <a:t> &amp; </a:t>
            </a:r>
            <a:r>
              <a:rPr lang="en-US" altLang="en-US" sz="2400" dirty="0" err="1" smtClean="0"/>
              <a:t>McKendrick</a:t>
            </a:r>
            <a:r>
              <a:rPr lang="en-US" altLang="en-US" sz="2400" dirty="0" smtClean="0"/>
              <a:t>, 1927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96" y="3124863"/>
            <a:ext cx="6008208" cy="30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Parameters of the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368" y="1828800"/>
            <a:ext cx="8488620" cy="4572000"/>
          </a:xfrm>
        </p:spPr>
        <p:txBody>
          <a:bodyPr/>
          <a:lstStyle/>
          <a:p>
            <a:pPr eaLnBrk="1" hangingPunct="1"/>
            <a:r>
              <a:rPr lang="en-US" altLang="en-US" sz="2400" i="1" dirty="0" smtClean="0">
                <a:latin typeface="Symbol" panose="05050102010706020507" pitchFamily="18" charset="2"/>
              </a:rPr>
              <a:t>     </a:t>
            </a:r>
            <a:r>
              <a:rPr lang="en-US" altLang="en-US" sz="2400" dirty="0" smtClean="0"/>
              <a:t>I*beta= the </a:t>
            </a:r>
            <a:r>
              <a:rPr lang="en-US" altLang="en-US" sz="2400" i="1" dirty="0" smtClean="0"/>
              <a:t>infection rate</a:t>
            </a:r>
          </a:p>
          <a:p>
            <a:pPr eaLnBrk="1" hangingPunct="1"/>
            <a:r>
              <a:rPr lang="en-US" altLang="en-US" sz="2400" i="1" dirty="0" smtClean="0">
                <a:latin typeface="Symbol" panose="05050102010706020507" pitchFamily="18" charset="2"/>
              </a:rPr>
              <a:t>     </a:t>
            </a:r>
            <a:r>
              <a:rPr lang="en-US" altLang="en-US" sz="2400" dirty="0" smtClean="0"/>
              <a:t>gamma= the </a:t>
            </a:r>
            <a:r>
              <a:rPr lang="en-US" altLang="en-US" sz="2400" i="1" dirty="0" smtClean="0"/>
              <a:t>removal rate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800" i="1" dirty="0" smtClean="0"/>
          </a:p>
          <a:p>
            <a:pPr eaLnBrk="1" hangingPunct="1"/>
            <a:r>
              <a:rPr lang="en-US" altLang="en-US" sz="2400" dirty="0" smtClean="0"/>
              <a:t>The </a:t>
            </a:r>
            <a:r>
              <a:rPr lang="en-US" altLang="en-US" sz="2400" i="1" dirty="0" smtClean="0"/>
              <a:t>basic reproduction number</a:t>
            </a:r>
            <a:r>
              <a:rPr lang="en-US" altLang="en-US" sz="2400" dirty="0" smtClean="0"/>
              <a:t> is obtained from these parameters: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                         </a:t>
            </a:r>
            <a:r>
              <a:rPr lang="en-US" altLang="en-US" sz="2400" i="1" dirty="0" smtClean="0"/>
              <a:t>N</a:t>
            </a:r>
            <a:r>
              <a:rPr lang="en-US" altLang="en-US" sz="2400" i="1" baseline="-25000" dirty="0" smtClean="0"/>
              <a:t>R</a:t>
            </a:r>
            <a:r>
              <a:rPr lang="en-US" altLang="en-US" sz="2400" dirty="0" smtClean="0"/>
              <a:t> = </a:t>
            </a:r>
            <a:r>
              <a:rPr lang="en-US" altLang="en-US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infection rate / removal rate</a:t>
            </a:r>
            <a:endParaRPr lang="en-US" altLang="en-US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800" dirty="0" smtClean="0"/>
              <a:t>  </a:t>
            </a:r>
          </a:p>
          <a:p>
            <a:pPr eaLnBrk="1" hangingPunct="1"/>
            <a:r>
              <a:rPr lang="en-US" altLang="en-US" sz="2400" dirty="0" smtClean="0"/>
              <a:t>This number represents the average number of infections caused by one infective in a totally susceptible population. As such, an epidemic can occur only if  </a:t>
            </a:r>
            <a:r>
              <a:rPr lang="en-US" altLang="en-US" sz="2400" i="1" dirty="0" smtClean="0">
                <a:solidFill>
                  <a:srgbClr val="3333FF"/>
                </a:solidFill>
              </a:rPr>
              <a:t>N</a:t>
            </a:r>
            <a:r>
              <a:rPr lang="en-US" altLang="en-US" sz="2400" i="1" baseline="-25000" dirty="0" smtClean="0">
                <a:solidFill>
                  <a:srgbClr val="3333FF"/>
                </a:solidFill>
              </a:rPr>
              <a:t>R</a:t>
            </a:r>
            <a:r>
              <a:rPr lang="en-US" altLang="en-US" sz="2400" dirty="0" smtClean="0">
                <a:solidFill>
                  <a:srgbClr val="3333FF"/>
                </a:solidFill>
              </a:rPr>
              <a:t> &gt; 1</a:t>
            </a:r>
            <a:r>
              <a:rPr lang="en-US" altLang="en-US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653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Vaccination and Herd Immunity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8800"/>
            <a:ext cx="790575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If only a fraction </a:t>
            </a:r>
            <a:r>
              <a:rPr lang="en-US" altLang="en-US" sz="2400" i="1" dirty="0" smtClean="0"/>
              <a:t>S</a:t>
            </a:r>
            <a:r>
              <a:rPr lang="en-US" altLang="en-US" sz="2400" baseline="-25000" dirty="0" smtClean="0"/>
              <a:t>0</a:t>
            </a:r>
            <a:r>
              <a:rPr lang="en-US" altLang="en-US" sz="2400" dirty="0" smtClean="0"/>
              <a:t> of the population is susceptible, the </a:t>
            </a:r>
            <a:r>
              <a:rPr lang="en-US" altLang="en-US" sz="2400" i="1" dirty="0" smtClean="0"/>
              <a:t>reproduction number</a:t>
            </a:r>
            <a:r>
              <a:rPr lang="en-US" altLang="en-US" sz="2400" dirty="0" smtClean="0"/>
              <a:t> is </a:t>
            </a:r>
            <a:r>
              <a:rPr lang="en-US" altLang="en-US" sz="2400" i="1" dirty="0" smtClean="0">
                <a:solidFill>
                  <a:srgbClr val="3333FF"/>
                </a:solidFill>
              </a:rPr>
              <a:t>N</a:t>
            </a:r>
            <a:r>
              <a:rPr lang="en-US" altLang="en-US" sz="2400" i="1" baseline="-25000" dirty="0" smtClean="0">
                <a:solidFill>
                  <a:srgbClr val="3333FF"/>
                </a:solidFill>
              </a:rPr>
              <a:t>R</a:t>
            </a:r>
            <a:r>
              <a:rPr lang="en-US" altLang="en-US" sz="2400" i="1" dirty="0" smtClean="0">
                <a:solidFill>
                  <a:srgbClr val="3333FF"/>
                </a:solidFill>
              </a:rPr>
              <a:t>S</a:t>
            </a:r>
            <a:r>
              <a:rPr lang="en-US" altLang="en-US" sz="2400" baseline="-25000" dirty="0" smtClean="0">
                <a:solidFill>
                  <a:srgbClr val="3333FF"/>
                </a:solidFill>
              </a:rPr>
              <a:t>0</a:t>
            </a:r>
            <a:r>
              <a:rPr lang="en-US" altLang="en-US" sz="2400" dirty="0" smtClean="0"/>
              <a:t>, and an epidemic can occur only if this number exceeds 1.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7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Suppose a fraction </a:t>
            </a:r>
            <a:r>
              <a:rPr lang="en-US" altLang="en-US" sz="2400" i="1" dirty="0" smtClean="0"/>
              <a:t>V</a:t>
            </a:r>
            <a:r>
              <a:rPr lang="en-US" altLang="en-US" sz="2400" dirty="0" smtClean="0"/>
              <a:t> of the population is vaccinated  against the disease.  In this case, </a:t>
            </a:r>
            <a:r>
              <a:rPr lang="en-US" altLang="en-US" sz="2400" i="1" dirty="0" smtClean="0">
                <a:solidFill>
                  <a:srgbClr val="3333FF"/>
                </a:solidFill>
              </a:rPr>
              <a:t>S</a:t>
            </a:r>
            <a:r>
              <a:rPr lang="en-US" altLang="en-US" sz="2400" baseline="-25000" dirty="0" smtClean="0">
                <a:solidFill>
                  <a:srgbClr val="3333FF"/>
                </a:solidFill>
              </a:rPr>
              <a:t>0</a:t>
            </a:r>
            <a:r>
              <a:rPr lang="en-US" altLang="en-US" sz="2400" dirty="0" smtClean="0">
                <a:solidFill>
                  <a:srgbClr val="3333FF"/>
                </a:solidFill>
              </a:rPr>
              <a:t>=1-</a:t>
            </a:r>
            <a:r>
              <a:rPr lang="en-US" altLang="en-US" sz="2400" i="1" dirty="0" smtClean="0">
                <a:solidFill>
                  <a:srgbClr val="3333FF"/>
                </a:solidFill>
              </a:rPr>
              <a:t>V</a:t>
            </a:r>
            <a:r>
              <a:rPr lang="en-US" altLang="en-US" sz="2400" dirty="0" smtClean="0"/>
              <a:t> and no epidemic can occur if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i="1" dirty="0" smtClean="0"/>
              <a:t>                      </a:t>
            </a:r>
            <a:r>
              <a:rPr lang="en-US" altLang="en-US" sz="2400" i="1" dirty="0" smtClean="0">
                <a:solidFill>
                  <a:srgbClr val="3333FF"/>
                </a:solidFill>
              </a:rPr>
              <a:t>V</a:t>
            </a:r>
            <a:r>
              <a:rPr lang="en-US" altLang="en-US" sz="2400" dirty="0" smtClean="0">
                <a:solidFill>
                  <a:srgbClr val="3333FF"/>
                </a:solidFill>
              </a:rPr>
              <a:t> &gt; 1 – 1/</a:t>
            </a:r>
            <a:r>
              <a:rPr lang="en-US" altLang="en-US" sz="2400" i="1" dirty="0" smtClean="0">
                <a:solidFill>
                  <a:srgbClr val="3333FF"/>
                </a:solidFill>
              </a:rPr>
              <a:t>N</a:t>
            </a:r>
            <a:r>
              <a:rPr lang="en-US" altLang="en-US" sz="2400" i="1" baseline="-25000" dirty="0" smtClean="0">
                <a:solidFill>
                  <a:srgbClr val="3333FF"/>
                </a:solidFill>
              </a:rPr>
              <a:t>R</a:t>
            </a:r>
            <a:endParaRPr lang="en-US" altLang="en-US" sz="24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7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i="1" dirty="0" smtClean="0"/>
              <a:t>basic reproduction number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N</a:t>
            </a:r>
            <a:r>
              <a:rPr lang="en-US" altLang="en-US" sz="2400" i="1" baseline="-25000" dirty="0" smtClean="0"/>
              <a:t>R</a:t>
            </a:r>
            <a:r>
              <a:rPr lang="en-US" altLang="en-US" sz="2400" dirty="0" smtClean="0"/>
              <a:t> can vary from  3 to 5  for smallpox, 16  to  18  for measles, and over 100 for malaria [Keeling, 2001].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700" baseline="-25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i="1" dirty="0" smtClean="0"/>
              <a:t>                       </a:t>
            </a:r>
            <a:endParaRPr lang="en-US" altLang="en-US" sz="2000" i="1" baseline="-25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i="1" baseline="-25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i="1" baseline="-25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368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if ‘R’ isn’t </a:t>
            </a:r>
            <a:r>
              <a:rPr lang="en-US" altLang="en-US" dirty="0" err="1" smtClean="0"/>
              <a:t>realisitic</a:t>
            </a:r>
            <a:r>
              <a:rPr lang="en-US" altLang="en-US" dirty="0" smtClean="0"/>
              <a:t>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rgbClr val="211D1E"/>
                </a:solidFill>
                <a:latin typeface="Times" panose="02020603050405020304" pitchFamily="18" charset="0"/>
              </a:rPr>
              <a:t>Susceptibles</a:t>
            </a:r>
            <a:r>
              <a:rPr lang="en-US" altLang="en-US" sz="2000" b="1" dirty="0" smtClean="0">
                <a:solidFill>
                  <a:srgbClr val="211D1E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000" b="1" i="1" dirty="0" smtClean="0">
                <a:solidFill>
                  <a:srgbClr val="211D1E"/>
                </a:solidFill>
                <a:latin typeface="Times" panose="02020603050405020304" pitchFamily="18" charset="0"/>
              </a:rPr>
              <a:t>S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) have no immunity from the disease.</a:t>
            </a:r>
          </a:p>
          <a:p>
            <a:pPr eaLnBrk="1" hangingPunct="1"/>
            <a:r>
              <a:rPr lang="en-US" altLang="en-US" sz="2000" b="1" dirty="0" err="1" smtClean="0">
                <a:solidFill>
                  <a:srgbClr val="211D1E"/>
                </a:solidFill>
                <a:latin typeface="Times" panose="02020603050405020304" pitchFamily="18" charset="0"/>
              </a:rPr>
              <a:t>Infecteds</a:t>
            </a:r>
            <a:r>
              <a:rPr lang="en-US" altLang="en-US" sz="2000" b="1" dirty="0" smtClean="0">
                <a:solidFill>
                  <a:srgbClr val="211D1E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(</a:t>
            </a:r>
            <a:r>
              <a:rPr lang="en-US" altLang="en-US" sz="2000" b="1" i="1" dirty="0" smtClean="0">
                <a:solidFill>
                  <a:srgbClr val="211D1E"/>
                </a:solidFill>
                <a:latin typeface="Times" panose="02020603050405020304" pitchFamily="18" charset="0"/>
              </a:rPr>
              <a:t>I</a:t>
            </a:r>
            <a:r>
              <a:rPr lang="en-US" altLang="en-US" sz="2000" dirty="0" smtClean="0">
                <a:solidFill>
                  <a:srgbClr val="211D1E"/>
                </a:solidFill>
                <a:latin typeface="Times" panose="02020603050405020304" pitchFamily="18" charset="0"/>
              </a:rPr>
              <a:t>) have the disease and can spread it to others.</a:t>
            </a:r>
          </a:p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85682" y="3672418"/>
            <a:ext cx="330334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 smtClean="0"/>
              <a:t>If there is no immunity after being sick, individuals cycle between S and I. What do we then need to </a:t>
            </a:r>
            <a:r>
              <a:rPr lang="en-US" altLang="en-US" i="1" u="sng" dirty="0" smtClean="0"/>
              <a:t>add</a:t>
            </a:r>
            <a:r>
              <a:rPr lang="en-US" altLang="en-US" i="1" dirty="0" smtClean="0"/>
              <a:t> to the model? </a:t>
            </a:r>
            <a:endParaRPr lang="en-US" altLang="en-US" i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466275" y="2846207"/>
            <a:ext cx="4569701" cy="3707379"/>
            <a:chOff x="498324" y="2461196"/>
            <a:chExt cx="4569701" cy="3707379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214861" y="3594715"/>
              <a:ext cx="1352631" cy="153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613540" y="3115568"/>
              <a:ext cx="1251284" cy="10099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03631" y="3115568"/>
              <a:ext cx="1251284" cy="10099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63649" y="3343557"/>
              <a:ext cx="9051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</a:rPr>
                <a:t>S</a:t>
              </a:r>
              <a:endParaRPr lang="en-US" sz="30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62861" y="3343557"/>
              <a:ext cx="9051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B050"/>
                  </a:solidFill>
                </a:rPr>
                <a:t>I</a:t>
              </a:r>
              <a:endParaRPr lang="en-US" sz="3000" b="1" dirty="0">
                <a:solidFill>
                  <a:srgbClr val="00B05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40322" y="5008757"/>
              <a:ext cx="1355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I*</a:t>
              </a:r>
              <a:r>
                <a:rPr lang="en-US" sz="3600" b="1" dirty="0"/>
                <a:t>β</a:t>
              </a:r>
            </a:p>
          </p:txBody>
        </p:sp>
        <p:sp>
          <p:nvSpPr>
            <p:cNvPr id="47" name="Curved Up Arrow 46"/>
            <p:cNvSpPr/>
            <p:nvPr/>
          </p:nvSpPr>
          <p:spPr>
            <a:xfrm>
              <a:off x="1921166" y="4235116"/>
              <a:ext cx="757990" cy="385010"/>
            </a:xfrm>
            <a:prstGeom prst="curved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urved Up Arrow 47"/>
            <p:cNvSpPr/>
            <p:nvPr/>
          </p:nvSpPr>
          <p:spPr>
            <a:xfrm flipH="1">
              <a:off x="2882535" y="4235116"/>
              <a:ext cx="731005" cy="352930"/>
            </a:xfrm>
            <a:prstGeom prst="curved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333102" y="3347118"/>
              <a:ext cx="963554" cy="5775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Get sick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Up Arrow 50"/>
            <p:cNvSpPr/>
            <p:nvPr/>
          </p:nvSpPr>
          <p:spPr>
            <a:xfrm>
              <a:off x="2730382" y="4427621"/>
              <a:ext cx="152153" cy="517107"/>
            </a:xfrm>
            <a:prstGeom prst="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168813" y="5591059"/>
              <a:ext cx="1527375" cy="577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Infection rate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98324" y="2461196"/>
              <a:ext cx="2110741" cy="577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susceptibles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433920" y="2490458"/>
              <a:ext cx="1527375" cy="577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infecteds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5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997</Words>
  <Application>Microsoft Office PowerPoint</Application>
  <PresentationFormat>On-screen Show (4:3)</PresentationFormat>
  <Paragraphs>138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StarSymbol</vt:lpstr>
      <vt:lpstr>Symbol</vt:lpstr>
      <vt:lpstr>Times</vt:lpstr>
      <vt:lpstr>Times New Roman</vt:lpstr>
      <vt:lpstr>Wingdings</vt:lpstr>
      <vt:lpstr>Office Theme</vt:lpstr>
      <vt:lpstr>PowerPoint Presentation</vt:lpstr>
      <vt:lpstr>What is a Mathematical Model?</vt:lpstr>
      <vt:lpstr>Why Study Epidemic Models?</vt:lpstr>
      <vt:lpstr>Why SIR models?</vt:lpstr>
      <vt:lpstr>The SIR Epidemic Model</vt:lpstr>
      <vt:lpstr>Simple SIR Model</vt:lpstr>
      <vt:lpstr>Parameters of the Model</vt:lpstr>
      <vt:lpstr>Vaccination and Herd Immunity</vt:lpstr>
      <vt:lpstr>What if ‘R’ isn’t realisitic? </vt:lpstr>
      <vt:lpstr>Enhancing the SIR Model</vt:lpstr>
      <vt:lpstr>Norovirus, Fall 2017</vt:lpstr>
      <vt:lpstr>The effect of the airline transportation network</vt:lpstr>
      <vt:lpstr>H1N1 Flu http://www.gleamviz.org/</vt:lpstr>
      <vt:lpstr>H1N1 Flu http://www.gleamviz.org/</vt:lpstr>
      <vt:lpstr>Today’s Agenda</vt:lpstr>
      <vt:lpstr>References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Weigel, Emily G</dc:creator>
  <cp:lastModifiedBy>Emily</cp:lastModifiedBy>
  <cp:revision>16</cp:revision>
  <dcterms:created xsi:type="dcterms:W3CDTF">2017-12-06T19:18:34Z</dcterms:created>
  <dcterms:modified xsi:type="dcterms:W3CDTF">2019-01-13T23:31:27Z</dcterms:modified>
</cp:coreProperties>
</file>